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0" r:id="rId3"/>
    <p:sldId id="259" r:id="rId4"/>
    <p:sldId id="289" r:id="rId5"/>
    <p:sldId id="279" r:id="rId6"/>
    <p:sldId id="263" r:id="rId7"/>
    <p:sldId id="292" r:id="rId8"/>
    <p:sldId id="260" r:id="rId9"/>
    <p:sldId id="261" r:id="rId10"/>
    <p:sldId id="281" r:id="rId11"/>
    <p:sldId id="273" r:id="rId12"/>
    <p:sldId id="282" r:id="rId13"/>
    <p:sldId id="284" r:id="rId14"/>
    <p:sldId id="286" r:id="rId15"/>
    <p:sldId id="291" r:id="rId16"/>
    <p:sldId id="287" r:id="rId17"/>
    <p:sldId id="288" r:id="rId18"/>
    <p:sldId id="274" r:id="rId19"/>
    <p:sldId id="293" r:id="rId20"/>
    <p:sldId id="295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EE23"/>
    <a:srgbClr val="800080"/>
    <a:srgbClr val="FFFF99"/>
    <a:srgbClr val="663300"/>
    <a:srgbClr val="660033"/>
    <a:srgbClr val="FF6699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5"/>
          <c:y val="3.7500246062992265E-2"/>
          <c:w val="0.78618225065616798"/>
          <c:h val="0.5637285925196887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Е 110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cat>
            <c:strRef>
              <c:f>Лист1!$A$2:$A$10</c:f>
              <c:strCache>
                <c:ptCount val="9"/>
                <c:pt idx="0">
                  <c:v>Фанта</c:v>
                </c:pt>
                <c:pt idx="1">
                  <c:v>Медведица</c:v>
                </c:pt>
                <c:pt idx="2">
                  <c:v>Пепси</c:v>
                </c:pt>
                <c:pt idx="3">
                  <c:v>Пепси Макс</c:v>
                </c:pt>
                <c:pt idx="4">
                  <c:v>Айрн брю</c:v>
                </c:pt>
                <c:pt idx="5">
                  <c:v>Спрайт</c:v>
                </c:pt>
                <c:pt idx="6">
                  <c:v>Марилита</c:v>
                </c:pt>
                <c:pt idx="7">
                  <c:v>Фруктайм</c:v>
                </c:pt>
                <c:pt idx="8">
                  <c:v>7UP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 124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Лист1!$A$2:$A$10</c:f>
              <c:strCache>
                <c:ptCount val="9"/>
                <c:pt idx="0">
                  <c:v>Фанта</c:v>
                </c:pt>
                <c:pt idx="1">
                  <c:v>Медведица</c:v>
                </c:pt>
                <c:pt idx="2">
                  <c:v>Пепси</c:v>
                </c:pt>
                <c:pt idx="3">
                  <c:v>Пепси Макс</c:v>
                </c:pt>
                <c:pt idx="4">
                  <c:v>Айрн брю</c:v>
                </c:pt>
                <c:pt idx="5">
                  <c:v>Спрайт</c:v>
                </c:pt>
                <c:pt idx="6">
                  <c:v>Марилита</c:v>
                </c:pt>
                <c:pt idx="7">
                  <c:v>Фруктайм</c:v>
                </c:pt>
                <c:pt idx="8">
                  <c:v>7UP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1">
                  <c:v>1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 150а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Фанта</c:v>
                </c:pt>
                <c:pt idx="1">
                  <c:v>Медведица</c:v>
                </c:pt>
                <c:pt idx="2">
                  <c:v>Пепси</c:v>
                </c:pt>
                <c:pt idx="3">
                  <c:v>Пепси Макс</c:v>
                </c:pt>
                <c:pt idx="4">
                  <c:v>Айрн брю</c:v>
                </c:pt>
                <c:pt idx="5">
                  <c:v>Спрайт</c:v>
                </c:pt>
                <c:pt idx="6">
                  <c:v>Марилита</c:v>
                </c:pt>
                <c:pt idx="7">
                  <c:v>Фруктайм</c:v>
                </c:pt>
                <c:pt idx="8">
                  <c:v>7UP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2">
                  <c:v>1</c:v>
                </c:pt>
                <c:pt idx="3">
                  <c:v>1</c:v>
                </c:pt>
                <c:pt idx="7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 211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Лист1!$A$2:$A$10</c:f>
              <c:strCache>
                <c:ptCount val="9"/>
                <c:pt idx="0">
                  <c:v>Фанта</c:v>
                </c:pt>
                <c:pt idx="1">
                  <c:v>Медведица</c:v>
                </c:pt>
                <c:pt idx="2">
                  <c:v>Пепси</c:v>
                </c:pt>
                <c:pt idx="3">
                  <c:v>Пепси Макс</c:v>
                </c:pt>
                <c:pt idx="4">
                  <c:v>Айрн брю</c:v>
                </c:pt>
                <c:pt idx="5">
                  <c:v>Спрайт</c:v>
                </c:pt>
                <c:pt idx="6">
                  <c:v>Марилита</c:v>
                </c:pt>
                <c:pt idx="7">
                  <c:v>Фруктайм</c:v>
                </c:pt>
                <c:pt idx="8">
                  <c:v>7UP</c:v>
                </c:pt>
              </c:strCache>
            </c:strRef>
          </c:cat>
          <c:val>
            <c:numRef>
              <c:f>Лист1!$E$2:$E$10</c:f>
              <c:numCache>
                <c:formatCode>General</c:formatCode>
                <c:ptCount val="9"/>
                <c:pt idx="1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8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Е 300</c:v>
                </c:pt>
              </c:strCache>
            </c:strRef>
          </c:tx>
          <c:spPr>
            <a:solidFill>
              <a:srgbClr val="1EEE23"/>
            </a:solidFill>
          </c:spPr>
          <c:cat>
            <c:strRef>
              <c:f>Лист1!$A$2:$A$10</c:f>
              <c:strCache>
                <c:ptCount val="9"/>
                <c:pt idx="0">
                  <c:v>Фанта</c:v>
                </c:pt>
                <c:pt idx="1">
                  <c:v>Медведица</c:v>
                </c:pt>
                <c:pt idx="2">
                  <c:v>Пепси</c:v>
                </c:pt>
                <c:pt idx="3">
                  <c:v>Пепси Макс</c:v>
                </c:pt>
                <c:pt idx="4">
                  <c:v>Айрн брю</c:v>
                </c:pt>
                <c:pt idx="5">
                  <c:v>Спрайт</c:v>
                </c:pt>
                <c:pt idx="6">
                  <c:v>Марилита</c:v>
                </c:pt>
                <c:pt idx="7">
                  <c:v>Фруктайм</c:v>
                </c:pt>
                <c:pt idx="8">
                  <c:v>7UP</c:v>
                </c:pt>
              </c:strCache>
            </c:strRef>
          </c:cat>
          <c:val>
            <c:numRef>
              <c:f>Лист1!$F$2:$F$10</c:f>
              <c:numCache>
                <c:formatCode>General</c:formatCode>
                <c:ptCount val="9"/>
                <c:pt idx="0">
                  <c:v>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Е 330</c:v>
                </c:pt>
              </c:strCache>
            </c:strRef>
          </c:tx>
          <c:spPr>
            <a:solidFill>
              <a:srgbClr val="FF6699"/>
            </a:solidFill>
          </c:spPr>
          <c:cat>
            <c:strRef>
              <c:f>Лист1!$A$2:$A$10</c:f>
              <c:strCache>
                <c:ptCount val="9"/>
                <c:pt idx="0">
                  <c:v>Фанта</c:v>
                </c:pt>
                <c:pt idx="1">
                  <c:v>Медведица</c:v>
                </c:pt>
                <c:pt idx="2">
                  <c:v>Пепси</c:v>
                </c:pt>
                <c:pt idx="3">
                  <c:v>Пепси Макс</c:v>
                </c:pt>
                <c:pt idx="4">
                  <c:v>Айрн брю</c:v>
                </c:pt>
                <c:pt idx="5">
                  <c:v>Спрайт</c:v>
                </c:pt>
                <c:pt idx="6">
                  <c:v>Марилита</c:v>
                </c:pt>
                <c:pt idx="7">
                  <c:v>Фруктайм</c:v>
                </c:pt>
                <c:pt idx="8">
                  <c:v>7UP</c:v>
                </c:pt>
              </c:strCache>
            </c:strRef>
          </c:cat>
          <c:val>
            <c:numRef>
              <c:f>Лист1!$G$2:$G$10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Е 331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Фанта</c:v>
                </c:pt>
                <c:pt idx="1">
                  <c:v>Медведица</c:v>
                </c:pt>
                <c:pt idx="2">
                  <c:v>Пепси</c:v>
                </c:pt>
                <c:pt idx="3">
                  <c:v>Пепси Макс</c:v>
                </c:pt>
                <c:pt idx="4">
                  <c:v>Айрн брю</c:v>
                </c:pt>
                <c:pt idx="5">
                  <c:v>Спрайт</c:v>
                </c:pt>
                <c:pt idx="6">
                  <c:v>Марилита</c:v>
                </c:pt>
                <c:pt idx="7">
                  <c:v>Фруктайм</c:v>
                </c:pt>
                <c:pt idx="8">
                  <c:v>7UP</c:v>
                </c:pt>
              </c:strCache>
            </c:strRef>
          </c:cat>
          <c:val>
            <c:numRef>
              <c:f>Лист1!$H$2:$H$10</c:f>
              <c:numCache>
                <c:formatCode>General</c:formatCode>
                <c:ptCount val="9"/>
                <c:pt idx="3">
                  <c:v>1</c:v>
                </c:pt>
                <c:pt idx="4">
                  <c:v>1</c:v>
                </c:pt>
                <c:pt idx="8">
                  <c:v>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Е 381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Фанта</c:v>
                </c:pt>
                <c:pt idx="1">
                  <c:v>Медведица</c:v>
                </c:pt>
                <c:pt idx="2">
                  <c:v>Пепси</c:v>
                </c:pt>
                <c:pt idx="3">
                  <c:v>Пепси Макс</c:v>
                </c:pt>
                <c:pt idx="4">
                  <c:v>Айрн брю</c:v>
                </c:pt>
                <c:pt idx="5">
                  <c:v>Спрайт</c:v>
                </c:pt>
                <c:pt idx="6">
                  <c:v>Марилита</c:v>
                </c:pt>
                <c:pt idx="7">
                  <c:v>Фруктайм</c:v>
                </c:pt>
                <c:pt idx="8">
                  <c:v>7UP</c:v>
                </c:pt>
              </c:strCache>
            </c:strRef>
          </c:cat>
          <c:val>
            <c:numRef>
              <c:f>Лист1!$I$2:$I$10</c:f>
              <c:numCache>
                <c:formatCode>General</c:formatCode>
                <c:ptCount val="9"/>
                <c:pt idx="4">
                  <c:v>1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Е 338</c:v>
                </c:pt>
              </c:strCache>
            </c:strRef>
          </c:tx>
          <c:spPr>
            <a:solidFill>
              <a:srgbClr val="FFFF99"/>
            </a:solidFill>
          </c:spPr>
          <c:cat>
            <c:strRef>
              <c:f>Лист1!$A$2:$A$10</c:f>
              <c:strCache>
                <c:ptCount val="9"/>
                <c:pt idx="0">
                  <c:v>Фанта</c:v>
                </c:pt>
                <c:pt idx="1">
                  <c:v>Медведица</c:v>
                </c:pt>
                <c:pt idx="2">
                  <c:v>Пепси</c:v>
                </c:pt>
                <c:pt idx="3">
                  <c:v>Пепси Макс</c:v>
                </c:pt>
                <c:pt idx="4">
                  <c:v>Айрн брю</c:v>
                </c:pt>
                <c:pt idx="5">
                  <c:v>Спрайт</c:v>
                </c:pt>
                <c:pt idx="6">
                  <c:v>Марилита</c:v>
                </c:pt>
                <c:pt idx="7">
                  <c:v>Фруктайм</c:v>
                </c:pt>
                <c:pt idx="8">
                  <c:v>7UP</c:v>
                </c:pt>
              </c:strCache>
            </c:strRef>
          </c:cat>
          <c:val>
            <c:numRef>
              <c:f>Лист1!$J$2:$J$10</c:f>
              <c:numCache>
                <c:formatCode>General</c:formatCode>
                <c:ptCount val="9"/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Е 950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cat>
            <c:strRef>
              <c:f>Лист1!$A$2:$A$10</c:f>
              <c:strCache>
                <c:ptCount val="9"/>
                <c:pt idx="0">
                  <c:v>Фанта</c:v>
                </c:pt>
                <c:pt idx="1">
                  <c:v>Медведица</c:v>
                </c:pt>
                <c:pt idx="2">
                  <c:v>Пепси</c:v>
                </c:pt>
                <c:pt idx="3">
                  <c:v>Пепси Макс</c:v>
                </c:pt>
                <c:pt idx="4">
                  <c:v>Айрн брю</c:v>
                </c:pt>
                <c:pt idx="5">
                  <c:v>Спрайт</c:v>
                </c:pt>
                <c:pt idx="6">
                  <c:v>Марилита</c:v>
                </c:pt>
                <c:pt idx="7">
                  <c:v>Фруктайм</c:v>
                </c:pt>
                <c:pt idx="8">
                  <c:v>7UP</c:v>
                </c:pt>
              </c:strCache>
            </c:strRef>
          </c:cat>
          <c:val>
            <c:numRef>
              <c:f>Лист1!$K$2:$K$10</c:f>
              <c:numCache>
                <c:formatCode>General</c:formatCode>
                <c:ptCount val="9"/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Е 951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cat>
            <c:strRef>
              <c:f>Лист1!$A$2:$A$10</c:f>
              <c:strCache>
                <c:ptCount val="9"/>
                <c:pt idx="0">
                  <c:v>Фанта</c:v>
                </c:pt>
                <c:pt idx="1">
                  <c:v>Медведица</c:v>
                </c:pt>
                <c:pt idx="2">
                  <c:v>Пепси</c:v>
                </c:pt>
                <c:pt idx="3">
                  <c:v>Пепси Макс</c:v>
                </c:pt>
                <c:pt idx="4">
                  <c:v>Айрн брю</c:v>
                </c:pt>
                <c:pt idx="5">
                  <c:v>Спрайт</c:v>
                </c:pt>
                <c:pt idx="6">
                  <c:v>Марилита</c:v>
                </c:pt>
                <c:pt idx="7">
                  <c:v>Фруктайм</c:v>
                </c:pt>
                <c:pt idx="8">
                  <c:v>7UP</c:v>
                </c:pt>
              </c:strCache>
            </c:strRef>
          </c:cat>
          <c:val>
            <c:numRef>
              <c:f>Лист1!$L$2:$L$10</c:f>
              <c:numCache>
                <c:formatCode>General</c:formatCode>
                <c:ptCount val="9"/>
                <c:pt idx="1">
                  <c:v>1</c:v>
                </c:pt>
                <c:pt idx="3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Е 952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Фанта</c:v>
                </c:pt>
                <c:pt idx="1">
                  <c:v>Медведица</c:v>
                </c:pt>
                <c:pt idx="2">
                  <c:v>Пепси</c:v>
                </c:pt>
                <c:pt idx="3">
                  <c:v>Пепси Макс</c:v>
                </c:pt>
                <c:pt idx="4">
                  <c:v>Айрн брю</c:v>
                </c:pt>
                <c:pt idx="5">
                  <c:v>Спрайт</c:v>
                </c:pt>
                <c:pt idx="6">
                  <c:v>Марилита</c:v>
                </c:pt>
                <c:pt idx="7">
                  <c:v>Фруктайм</c:v>
                </c:pt>
                <c:pt idx="8">
                  <c:v>7UP</c:v>
                </c:pt>
              </c:strCache>
            </c:strRef>
          </c:cat>
          <c:val>
            <c:numRef>
              <c:f>Лист1!$M$2:$M$10</c:f>
              <c:numCache>
                <c:formatCode>General</c:formatCode>
                <c:ptCount val="9"/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7">
                  <c:v>1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Е 954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Лист1!$A$2:$A$10</c:f>
              <c:strCache>
                <c:ptCount val="9"/>
                <c:pt idx="0">
                  <c:v>Фанта</c:v>
                </c:pt>
                <c:pt idx="1">
                  <c:v>Медведица</c:v>
                </c:pt>
                <c:pt idx="2">
                  <c:v>Пепси</c:v>
                </c:pt>
                <c:pt idx="3">
                  <c:v>Пепси Макс</c:v>
                </c:pt>
                <c:pt idx="4">
                  <c:v>Айрн брю</c:v>
                </c:pt>
                <c:pt idx="5">
                  <c:v>Спрайт</c:v>
                </c:pt>
                <c:pt idx="6">
                  <c:v>Марилита</c:v>
                </c:pt>
                <c:pt idx="7">
                  <c:v>Фруктайм</c:v>
                </c:pt>
                <c:pt idx="8">
                  <c:v>7UP</c:v>
                </c:pt>
              </c:strCache>
            </c:strRef>
          </c:cat>
          <c:val>
            <c:numRef>
              <c:f>Лист1!$N$2:$N$10</c:f>
              <c:numCache>
                <c:formatCode>General</c:formatCode>
                <c:ptCount val="9"/>
                <c:pt idx="1">
                  <c:v>1</c:v>
                </c:pt>
              </c:numCache>
            </c:numRef>
          </c:val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Е 412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c:spPr>
          <c:cat>
            <c:strRef>
              <c:f>Лист1!$A$2:$A$10</c:f>
              <c:strCache>
                <c:ptCount val="9"/>
                <c:pt idx="0">
                  <c:v>Фанта</c:v>
                </c:pt>
                <c:pt idx="1">
                  <c:v>Медведица</c:v>
                </c:pt>
                <c:pt idx="2">
                  <c:v>Пепси</c:v>
                </c:pt>
                <c:pt idx="3">
                  <c:v>Пепси Макс</c:v>
                </c:pt>
                <c:pt idx="4">
                  <c:v>Айрн брю</c:v>
                </c:pt>
                <c:pt idx="5">
                  <c:v>Спрайт</c:v>
                </c:pt>
                <c:pt idx="6">
                  <c:v>Марилита</c:v>
                </c:pt>
                <c:pt idx="7">
                  <c:v>Фруктайм</c:v>
                </c:pt>
                <c:pt idx="8">
                  <c:v>7UP</c:v>
                </c:pt>
              </c:strCache>
            </c:strRef>
          </c:cat>
          <c:val>
            <c:numRef>
              <c:f>Лист1!$O$2:$O$10</c:f>
              <c:numCache>
                <c:formatCode>General</c:formatCode>
                <c:ptCount val="9"/>
                <c:pt idx="0">
                  <c:v>1</c:v>
                </c:pt>
              </c:numCache>
            </c:numRef>
          </c:val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Е445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Фанта</c:v>
                </c:pt>
                <c:pt idx="1">
                  <c:v>Медведица</c:v>
                </c:pt>
                <c:pt idx="2">
                  <c:v>Пепси</c:v>
                </c:pt>
                <c:pt idx="3">
                  <c:v>Пепси Макс</c:v>
                </c:pt>
                <c:pt idx="4">
                  <c:v>Айрн брю</c:v>
                </c:pt>
                <c:pt idx="5">
                  <c:v>Спрайт</c:v>
                </c:pt>
                <c:pt idx="6">
                  <c:v>Марилита</c:v>
                </c:pt>
                <c:pt idx="7">
                  <c:v>Фруктайм</c:v>
                </c:pt>
                <c:pt idx="8">
                  <c:v>7UP</c:v>
                </c:pt>
              </c:strCache>
            </c:strRef>
          </c:cat>
          <c:val>
            <c:numRef>
              <c:f>Лист1!$P$2:$P$10</c:f>
              <c:numCache>
                <c:formatCode>General</c:formatCode>
                <c:ptCount val="9"/>
                <c:pt idx="0">
                  <c:v>1</c:v>
                </c:pt>
              </c:numCache>
            </c:numRef>
          </c:val>
        </c:ser>
        <c:ser>
          <c:idx val="15"/>
          <c:order val="15"/>
          <c:tx>
            <c:strRef>
              <c:f>Лист1!$Q$1</c:f>
              <c:strCache>
                <c:ptCount val="1"/>
                <c:pt idx="0">
                  <c:v>Е 296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Фанта</c:v>
                </c:pt>
                <c:pt idx="1">
                  <c:v>Медведица</c:v>
                </c:pt>
                <c:pt idx="2">
                  <c:v>Пепси</c:v>
                </c:pt>
                <c:pt idx="3">
                  <c:v>Пепси Макс</c:v>
                </c:pt>
                <c:pt idx="4">
                  <c:v>Айрн брю</c:v>
                </c:pt>
                <c:pt idx="5">
                  <c:v>Спрайт</c:v>
                </c:pt>
                <c:pt idx="6">
                  <c:v>Марилита</c:v>
                </c:pt>
                <c:pt idx="7">
                  <c:v>Фруктайм</c:v>
                </c:pt>
                <c:pt idx="8">
                  <c:v>7UP</c:v>
                </c:pt>
              </c:strCache>
            </c:strRef>
          </c:cat>
          <c:val>
            <c:numRef>
              <c:f>Лист1!$Q$2:$Q$10</c:f>
              <c:numCache>
                <c:formatCode>General</c:formatCode>
                <c:ptCount val="9"/>
                <c:pt idx="8">
                  <c:v>1</c:v>
                </c:pt>
              </c:numCache>
            </c:numRef>
          </c:val>
        </c:ser>
        <c:ser>
          <c:idx val="16"/>
          <c:order val="16"/>
          <c:tx>
            <c:strRef>
              <c:f>Лист1!$R$1</c:f>
              <c:strCache>
                <c:ptCount val="1"/>
                <c:pt idx="0">
                  <c:v>кофеин</c:v>
                </c:pt>
              </c:strCache>
            </c:strRef>
          </c:tx>
          <c:spPr>
            <a:solidFill>
              <a:srgbClr val="663300"/>
            </a:solidFill>
          </c:spPr>
          <c:cat>
            <c:strRef>
              <c:f>Лист1!$A$2:$A$10</c:f>
              <c:strCache>
                <c:ptCount val="9"/>
                <c:pt idx="0">
                  <c:v>Фанта</c:v>
                </c:pt>
                <c:pt idx="1">
                  <c:v>Медведица</c:v>
                </c:pt>
                <c:pt idx="2">
                  <c:v>Пепси</c:v>
                </c:pt>
                <c:pt idx="3">
                  <c:v>Пепси Макс</c:v>
                </c:pt>
                <c:pt idx="4">
                  <c:v>Айрн брю</c:v>
                </c:pt>
                <c:pt idx="5">
                  <c:v>Спрайт</c:v>
                </c:pt>
                <c:pt idx="6">
                  <c:v>Марилита</c:v>
                </c:pt>
                <c:pt idx="7">
                  <c:v>Фруктайм</c:v>
                </c:pt>
                <c:pt idx="8">
                  <c:v>7UP</c:v>
                </c:pt>
              </c:strCache>
            </c:strRef>
          </c:cat>
          <c:val>
            <c:numRef>
              <c:f>Лист1!$R$2:$R$10</c:f>
              <c:numCache>
                <c:formatCode>General</c:formatCode>
                <c:ptCount val="9"/>
                <c:pt idx="2">
                  <c:v>1</c:v>
                </c:pt>
                <c:pt idx="3">
                  <c:v>1</c:v>
                </c:pt>
              </c:numCache>
            </c:numRef>
          </c:val>
        </c:ser>
        <c:overlap val="100"/>
        <c:axId val="65720320"/>
        <c:axId val="65721856"/>
      </c:barChart>
      <c:catAx>
        <c:axId val="6572032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5721856"/>
        <c:crosses val="autoZero"/>
        <c:auto val="1"/>
        <c:lblAlgn val="ctr"/>
        <c:lblOffset val="100"/>
      </c:catAx>
      <c:valAx>
        <c:axId val="65721856"/>
        <c:scaling>
          <c:orientation val="minMax"/>
          <c:max val="8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400" b="0" dirty="0" smtClean="0"/>
                  <a:t>Количество   добавок</a:t>
                </a:r>
                <a:endParaRPr lang="ru-RU" sz="1400" b="0" dirty="0"/>
              </a:p>
            </c:rich>
          </c:tx>
        </c:title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5720320"/>
        <c:crosses val="autoZero"/>
        <c:crossBetween val="between"/>
        <c:majorUnit val="1"/>
        <c:minorUnit val="0.2"/>
      </c:valAx>
    </c:plotArea>
    <c:legend>
      <c:legendPos val="b"/>
      <c:layout>
        <c:manualLayout>
          <c:xMode val="edge"/>
          <c:yMode val="edge"/>
          <c:x val="8.7329612644573271E-2"/>
          <c:y val="0.81532665235027568"/>
          <c:w val="0.81273903262092384"/>
          <c:h val="0.16730579386531974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solidFill>
      <a:schemeClr val="bg1"/>
    </a:solidFill>
    <a:ln>
      <a:solidFill>
        <a:schemeClr val="accent5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0.49451</cdr:x>
      <cdr:y>0.38182</cdr:y>
    </cdr:from>
    <cdr:to>
      <cdr:x>0.53846</cdr:x>
      <cdr:y>0.47273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3429000" y="1600200"/>
          <a:ext cx="304800" cy="3810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>
              <a:solidFill>
                <a:sysClr val="window" lastClr="FFFFFF"/>
              </a:solidFill>
            </a:rPr>
            <a:t>!</a:t>
          </a:r>
          <a:endParaRPr lang="ru-RU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0.58242</cdr:x>
      <cdr:y>0.52727</cdr:y>
    </cdr:from>
    <cdr:to>
      <cdr:x>0.62754</cdr:x>
      <cdr:y>0.6154</cdr:y>
    </cdr:to>
    <cdr:sp macro="" textlink="">
      <cdr:nvSpPr>
        <cdr:cNvPr id="3" name="TextBox 6"/>
        <cdr:cNvSpPr txBox="1"/>
      </cdr:nvSpPr>
      <cdr:spPr>
        <a:xfrm xmlns:a="http://schemas.openxmlformats.org/drawingml/2006/main">
          <a:off x="4038600" y="2209800"/>
          <a:ext cx="31290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>
              <a:solidFill>
                <a:sysClr val="window" lastClr="FFFFFF"/>
              </a:solidFill>
            </a:rPr>
            <a:t> !</a:t>
          </a:r>
          <a:endParaRPr lang="ru-RU" dirty="0">
            <a:solidFill>
              <a:sysClr val="window" lastClr="FFFFFF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B73A8-EA42-417F-AFBD-14535170349A}" type="datetimeFigureOut">
              <a:rPr lang="ru-RU" smtClean="0"/>
              <a:pPr/>
              <a:t>11.12.2010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D4117-4105-408D-B16D-E45CE923D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D4117-4105-408D-B16D-E45CE923DF8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lorizator.ru/article/drink/healthy" TargetMode="External"/><Relationship Id="rId3" Type="http://schemas.openxmlformats.org/officeDocument/2006/relationships/hyperlink" Target="http://www.med39.ru/article/other/35.html" TargetMode="External"/><Relationship Id="rId7" Type="http://schemas.openxmlformats.org/officeDocument/2006/relationships/hyperlink" Target="http://efamily.ru/articles/107/331" TargetMode="External"/><Relationship Id="rId2" Type="http://schemas.openxmlformats.org/officeDocument/2006/relationships/hyperlink" Target="http://www.inmoment.ru/beauty/health-body/gas-cut-water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obavkam.net/dobavki" TargetMode="External"/><Relationship Id="rId5" Type="http://schemas.openxmlformats.org/officeDocument/2006/relationships/hyperlink" Target="http://www.prodobavki.com/modules.php?name=ingr_list" TargetMode="External"/><Relationship Id="rId10" Type="http://schemas.openxmlformats.org/officeDocument/2006/relationships/image" Target="../media/image4.gif"/><Relationship Id="rId4" Type="http://schemas.openxmlformats.org/officeDocument/2006/relationships/hyperlink" Target="http://arivera.ru/organic/truth/threat/addition_e.html" TargetMode="External"/><Relationship Id="rId9" Type="http://schemas.openxmlformats.org/officeDocument/2006/relationships/hyperlink" Target="http://e-kod.ru/e-kod.ph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232" y="1524000"/>
            <a:ext cx="903176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Газированные напитки:</a:t>
            </a:r>
            <a:b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пить или нет?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4267200"/>
            <a:ext cx="3913379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Выполнил ученик  3 «В» класса</a:t>
            </a:r>
          </a:p>
          <a:p>
            <a:r>
              <a:rPr lang="ru-RU" b="1" dirty="0" smtClean="0"/>
              <a:t>МОУ СОШ № 7 </a:t>
            </a:r>
            <a:r>
              <a:rPr lang="ru-RU" b="1" dirty="0" err="1" smtClean="0"/>
              <a:t>Сарбаев</a:t>
            </a:r>
            <a:r>
              <a:rPr lang="ru-RU" b="1" dirty="0" smtClean="0"/>
              <a:t> Дмитрий</a:t>
            </a:r>
          </a:p>
          <a:p>
            <a:r>
              <a:rPr lang="ru-RU" b="1" dirty="0" smtClean="0"/>
              <a:t>Руководитель: учитель  </a:t>
            </a:r>
            <a:r>
              <a:rPr lang="ru-RU" b="1" dirty="0" err="1" smtClean="0"/>
              <a:t>нач.кл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Лаптева О.А. </a:t>
            </a:r>
          </a:p>
          <a:p>
            <a:r>
              <a:rPr lang="ru-RU" b="1" dirty="0" smtClean="0"/>
              <a:t>Консультант: к.б.н., доцент </a:t>
            </a:r>
          </a:p>
          <a:p>
            <a:r>
              <a:rPr lang="ru-RU" b="1" dirty="0" smtClean="0"/>
              <a:t>каф. </a:t>
            </a:r>
            <a:r>
              <a:rPr lang="ru-RU" b="1" dirty="0" smtClean="0"/>
              <a:t>Экологии, методист-биолог </a:t>
            </a:r>
          </a:p>
          <a:p>
            <a:r>
              <a:rPr lang="ru-RU" b="1" dirty="0" smtClean="0"/>
              <a:t>Экологического центра  образования</a:t>
            </a:r>
          </a:p>
          <a:p>
            <a:r>
              <a:rPr lang="ru-RU" b="1" dirty="0" smtClean="0"/>
              <a:t>и воспитания </a:t>
            </a:r>
            <a:r>
              <a:rPr lang="ru-RU" b="1" dirty="0" smtClean="0"/>
              <a:t>Сарбаева </a:t>
            </a:r>
            <a:r>
              <a:rPr lang="ru-RU" b="1" dirty="0" smtClean="0"/>
              <a:t>Е.В.</a:t>
            </a:r>
            <a:endParaRPr lang="ru-RU" b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15649" t="39374" r="15257" b="20264"/>
          <a:stretch>
            <a:fillRect/>
          </a:stretch>
        </p:blipFill>
        <p:spPr bwMode="auto">
          <a:xfrm>
            <a:off x="609600" y="1447800"/>
            <a:ext cx="807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52400"/>
            <a:ext cx="8229600" cy="13716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Результаты исследования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этикеток на напитках</a:t>
            </a:r>
            <a:endParaRPr kumimoji="0" lang="ru-RU" sz="3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09600" y="5486400"/>
            <a:ext cx="8001000" cy="1219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обнаружили, что в изученных напитках содержится много различных добавок – в основном это красители, консерванты, антиокислители,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пеногасители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в некоторых напитках – заменители сахара.  Также в каждом напитке содержатся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ароматизаторы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состав которых не указан на этикетке.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143000" y="1143000"/>
          <a:ext cx="6934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381000" y="152400"/>
            <a:ext cx="8229600" cy="8382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Пищевые добавки в напитках</a:t>
            </a:r>
            <a:endParaRPr kumimoji="0" lang="ru-RU" sz="3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62000" y="5486400"/>
            <a:ext cx="76962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/>
              <a:t>Больше всего добавок содержалось в напитках «Медведица», «Пепси макс», «</a:t>
            </a:r>
            <a:r>
              <a:rPr lang="ru-RU" dirty="0" err="1" smtClean="0"/>
              <a:t>Айрн</a:t>
            </a:r>
            <a:r>
              <a:rPr lang="ru-RU" dirty="0" smtClean="0"/>
              <a:t> </a:t>
            </a:r>
            <a:r>
              <a:rPr lang="ru-RU" dirty="0" err="1" smtClean="0"/>
              <a:t>брю</a:t>
            </a:r>
            <a:r>
              <a:rPr lang="ru-RU" dirty="0" smtClean="0"/>
              <a:t>» – по 7 в каждом виде.  Остальные напитки так же содержали  3-4 добавки, но количество мало о  чем говорит – мы посмотрели их влияние на организм человека.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87992" y="3352800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3048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 !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87992" y="3048000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3352800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3352800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6792" y="3352800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66800" y="2209800"/>
            <a:ext cx="7010400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110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Айрн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Опасный!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ожет вызывать аллергию, тошноту.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Е124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(«Медведица»,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Айрн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»)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Опасный!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запрещен в ряде стран, может вызывать рак и приступы астмы.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150а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(Пепси, Пепси Макс,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Фруктайм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вызывает желудочно-кишечные расстройства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7696200" cy="86836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Узнаем, как могут повлиять  другие добавки на наше здоровье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2800" y="1600200"/>
            <a:ext cx="1998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Красители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3962400"/>
            <a:ext cx="224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КОНСЕРВАНТЫ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66800" y="4800600"/>
            <a:ext cx="701040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 211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(Медведица,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Айрн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Спрайт,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Марилита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7UP)-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запрещен во многих странах!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 пока разрешен в России. Вызывает аллергию, а в больших дозах - РАК.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 296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(7UP) - не рекомендуется маленьким детям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0386">
            <a:off x="8129649" y="3570085"/>
            <a:ext cx="689393" cy="1171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16265" r="14563" b="6667"/>
          <a:stretch>
            <a:fillRect/>
          </a:stretch>
        </p:blipFill>
        <p:spPr bwMode="auto">
          <a:xfrm rot="20853001">
            <a:off x="267105" y="3576253"/>
            <a:ext cx="662685" cy="11363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57200" y="1295400"/>
            <a:ext cx="8229600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300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(Фанта) – при избытке появляется сыпь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330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(Фанта, Медведица, Пепси Макс,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Айрн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Спрайт,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Марилита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Фруктайм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7UP) – в большом количестве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может вызывать рак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331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(Пепси Макс,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Айрн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7UP) - </a:t>
            </a:r>
            <a:r>
              <a:rPr lang="ru-RU" dirty="0" smtClean="0"/>
              <a:t>в разумных пределах безвреден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338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(Медведица, Пепси, Пепси Макс) может вызывать заболевания желудочно-кишечного тракта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381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Айрн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- </a:t>
            </a:r>
            <a:r>
              <a:rPr lang="ru-RU" dirty="0" smtClean="0"/>
              <a:t> 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исследования не завершены, не имеет разрешения на использование  во многих странах.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19400" y="609600"/>
            <a:ext cx="3259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АНТИОКИСЛИТЕЛИ </a:t>
            </a:r>
            <a:endParaRPr lang="ru-RU" sz="28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3400" y="5867400"/>
            <a:ext cx="800100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412,  Е445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(Фанта) – вызывают боль в животе, тошноту, уменьшают аппетит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0400" y="4724400"/>
            <a:ext cx="2893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Стабилизаторы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67739">
            <a:off x="6877426" y="4046257"/>
            <a:ext cx="1268316" cy="1268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76252">
            <a:off x="937644" y="4145203"/>
            <a:ext cx="1292502" cy="12197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33400" y="1447800"/>
            <a:ext cx="7848600" cy="2031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 950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(Спрайт,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Марилита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Фруктайм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– может вызывать рак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 951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(Медведица, Пепси Макс, Спрайт,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Марилита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- </a:t>
            </a:r>
            <a:r>
              <a:rPr lang="ru-RU" dirty="0" smtClean="0"/>
              <a:t>Головная боль, астма,  усталость, у детей – </a:t>
            </a:r>
            <a:r>
              <a:rPr lang="ru-RU" dirty="0" err="1" smtClean="0"/>
              <a:t>гиперактивность</a:t>
            </a:r>
            <a:r>
              <a:rPr lang="ru-RU" dirty="0" smtClean="0"/>
              <a:t>, агрессивность, бессонница, нарушения памяти, кожные заболевания -  не рекомендуется детям!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 952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(Медведица, Пепси Макс,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Айрн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Фруктайм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– вызывает </a:t>
            </a:r>
            <a:r>
              <a:rPr lang="ru-RU" dirty="0" smtClean="0"/>
              <a:t>кожные заболевания, рак, установлено вредное воздействие на почки, сердце и т.д.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 954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(Медведица) - </a:t>
            </a:r>
            <a:r>
              <a:rPr lang="ru-RU" dirty="0" smtClean="0"/>
              <a:t>не рекомендуется детям, вызывает зуд, тошноту,  рак.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685800"/>
            <a:ext cx="2622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Пеногасители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486400"/>
            <a:ext cx="1981200" cy="11340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 l="35445" t="7021" r="31231" b="4067"/>
          <a:stretch>
            <a:fillRect/>
          </a:stretch>
        </p:blipFill>
        <p:spPr bwMode="auto">
          <a:xfrm rot="505265">
            <a:off x="7897882" y="4847070"/>
            <a:ext cx="764946" cy="176999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286000" y="3962400"/>
            <a:ext cx="423192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Изучив все выбранные марки напитков </a:t>
            </a:r>
          </a:p>
          <a:p>
            <a:pPr algn="ctr"/>
            <a:r>
              <a:rPr lang="ru-RU" b="1" dirty="0" smtClean="0"/>
              <a:t>мы не нашли среди них абсолютно</a:t>
            </a:r>
          </a:p>
          <a:p>
            <a:pPr algn="ctr"/>
            <a:r>
              <a:rPr lang="ru-RU" b="1" dirty="0" smtClean="0"/>
              <a:t> безопасных для здоровья.</a:t>
            </a:r>
            <a:endParaRPr lang="ru-RU" b="1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 l="27985" t="3262" r="33509" b="1636"/>
          <a:stretch>
            <a:fillRect/>
          </a:stretch>
        </p:blipFill>
        <p:spPr bwMode="auto">
          <a:xfrm rot="20650768">
            <a:off x="823375" y="4789463"/>
            <a:ext cx="708899" cy="1666764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има_ШКОЛА\проект здоровье\фото\SDC13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2133600" cy="1600200"/>
          </a:xfrm>
          <a:prstGeom prst="rect">
            <a:avLst/>
          </a:prstGeom>
          <a:noFill/>
        </p:spPr>
      </p:pic>
      <p:pic>
        <p:nvPicPr>
          <p:cNvPr id="5" name="Рисунок 4" descr="D:\Дима_ШКОЛА\проект здоровье\фото\SDC130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19200"/>
            <a:ext cx="2133600" cy="16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има_ШКОЛА\проект здоровье\фото\SDC130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219200"/>
            <a:ext cx="2133600" cy="161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Дима_ШКОЛА\проект здоровье\фото\SDC130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114800"/>
            <a:ext cx="2028748" cy="152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Дима_ШКОЛА\проект здоровье\фото\SDC1306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114800"/>
            <a:ext cx="202311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Дима_ШКОЛА\проект здоровье\фото\SDC13063.JPG"/>
          <p:cNvPicPr/>
          <p:nvPr/>
        </p:nvPicPr>
        <p:blipFill>
          <a:blip r:embed="rId7" cstate="print"/>
          <a:srcRect l="1780" t="6734" b="2834"/>
          <a:stretch>
            <a:fillRect/>
          </a:stretch>
        </p:blipFill>
        <p:spPr bwMode="auto">
          <a:xfrm>
            <a:off x="6248400" y="4114800"/>
            <a:ext cx="2332423" cy="15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828800" y="228600"/>
            <a:ext cx="507818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Затем провели лабораторные опыты.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124200"/>
            <a:ext cx="1905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Взяли разные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образцы газировки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3124200"/>
            <a:ext cx="17526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Перелили в мерный стакан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3200400"/>
            <a:ext cx="2209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Измерили количество примесей на приборе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780782"/>
            <a:ext cx="25146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Определили кислотность напитков с помощью индикаторной бумаги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5867400"/>
            <a:ext cx="20574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Оценили плотность </a:t>
            </a:r>
            <a:r>
              <a:rPr lang="ru-RU" sz="1400" i="1" dirty="0" smtClean="0">
                <a:solidFill>
                  <a:schemeClr val="tx1"/>
                </a:solidFill>
              </a:rPr>
              <a:t>(разницы  среди напитков не выявили)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6019800"/>
            <a:ext cx="25146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Поместили в напитки кусочки куриной печени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152400"/>
            <a:ext cx="8229600" cy="10668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Результаты эксперимента</a:t>
            </a:r>
            <a:endParaRPr kumimoji="0" lang="ru-RU" sz="3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5549" t="27183" r="32450" b="32290"/>
          <a:stretch>
            <a:fillRect/>
          </a:stretch>
        </p:blipFill>
        <p:spPr bwMode="auto">
          <a:xfrm>
            <a:off x="1447800" y="914400"/>
            <a:ext cx="6062662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4648200"/>
            <a:ext cx="7641323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          Мы сравнивали разные виды газировки с водой.  </a:t>
            </a:r>
          </a:p>
          <a:p>
            <a:r>
              <a:rPr lang="ru-RU" dirty="0" smtClean="0"/>
              <a:t>         Исследуя кислотность напитков, получилось,  что самые кислые </a:t>
            </a:r>
          </a:p>
          <a:p>
            <a:r>
              <a:rPr lang="ru-RU" dirty="0" smtClean="0"/>
              <a:t>образцы –  </a:t>
            </a:r>
            <a:r>
              <a:rPr lang="ru-RU" b="1" dirty="0" smtClean="0">
                <a:solidFill>
                  <a:srgbClr val="C00000"/>
                </a:solidFill>
              </a:rPr>
              <a:t>Фанта, Пепси, </a:t>
            </a:r>
            <a:r>
              <a:rPr lang="ru-RU" b="1" dirty="0" err="1" smtClean="0">
                <a:solidFill>
                  <a:srgbClr val="C00000"/>
                </a:solidFill>
              </a:rPr>
              <a:t>Айрн-брю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   Больше всего примесей (красителей, </a:t>
            </a:r>
            <a:r>
              <a:rPr lang="ru-RU" dirty="0" err="1" smtClean="0"/>
              <a:t>подсластителей</a:t>
            </a:r>
            <a:r>
              <a:rPr lang="ru-RU" dirty="0" smtClean="0"/>
              <a:t> и др.) было </a:t>
            </a:r>
          </a:p>
          <a:p>
            <a:r>
              <a:rPr lang="ru-RU" dirty="0" smtClean="0"/>
              <a:t>в таких напитках, как </a:t>
            </a:r>
            <a:r>
              <a:rPr lang="ru-RU" b="1" dirty="0" smtClean="0">
                <a:solidFill>
                  <a:srgbClr val="C00000"/>
                </a:solidFill>
              </a:rPr>
              <a:t>Пепси, Пепси Макс, </a:t>
            </a:r>
            <a:r>
              <a:rPr lang="ru-RU" b="1" dirty="0" err="1" smtClean="0">
                <a:solidFill>
                  <a:srgbClr val="C00000"/>
                </a:solidFill>
              </a:rPr>
              <a:t>Марилита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Айрн-брю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Фруктайм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Все образцы печени «сварились» в газированных напитках,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только в воде печень осталась в прежнем виде.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Дима_ШКОЛА\проект здоровье\фото\SDC13066.JPG"/>
          <p:cNvPicPr/>
          <p:nvPr/>
        </p:nvPicPr>
        <p:blipFill>
          <a:blip r:embed="rId2" cstate="print"/>
          <a:srcRect l="24404" t="14579" r="18378" b="23418"/>
          <a:stretch>
            <a:fillRect/>
          </a:stretch>
        </p:blipFill>
        <p:spPr bwMode="auto">
          <a:xfrm>
            <a:off x="457200" y="533400"/>
            <a:ext cx="1295400" cy="99060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4" name="Рисунок 3" descr="D:\Дима_ШКОЛА\проект здоровье\фото\SDC13068.JPG"/>
          <p:cNvPicPr/>
          <p:nvPr/>
        </p:nvPicPr>
        <p:blipFill>
          <a:blip r:embed="rId3" cstate="print"/>
          <a:srcRect l="11305" r="9577" b="4562"/>
          <a:stretch>
            <a:fillRect/>
          </a:stretch>
        </p:blipFill>
        <p:spPr bwMode="auto">
          <a:xfrm>
            <a:off x="533400" y="2514600"/>
            <a:ext cx="1143000" cy="106680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5" name="Рисунок 4" descr="D:\Дима_ШКОЛА\проект здоровье\фото\SDC13069.JPG"/>
          <p:cNvPicPr/>
          <p:nvPr/>
        </p:nvPicPr>
        <p:blipFill>
          <a:blip r:embed="rId4" cstate="print"/>
          <a:srcRect l="19042" t="15261" r="14280" b="16759"/>
          <a:stretch>
            <a:fillRect/>
          </a:stretch>
        </p:blipFill>
        <p:spPr bwMode="auto">
          <a:xfrm>
            <a:off x="7620000" y="4953000"/>
            <a:ext cx="1219200" cy="99060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6" name="Рисунок 5" descr="D:\Дима_ШКОЛА\проект здоровье\фото\SDC13070.JPG"/>
          <p:cNvPicPr/>
          <p:nvPr/>
        </p:nvPicPr>
        <p:blipFill>
          <a:blip r:embed="rId5" cstate="print"/>
          <a:srcRect l="30917" t="16886" r="17235" b="16846"/>
          <a:stretch>
            <a:fillRect/>
          </a:stretch>
        </p:blipFill>
        <p:spPr bwMode="auto">
          <a:xfrm>
            <a:off x="533400" y="4953000"/>
            <a:ext cx="1174699" cy="989381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7" name="Рисунок 6" descr="D:\Дима_ШКОЛА\проект здоровье\фото\SDC13071.JPG"/>
          <p:cNvPicPr/>
          <p:nvPr/>
        </p:nvPicPr>
        <p:blipFill>
          <a:blip r:embed="rId6" cstate="print"/>
          <a:srcRect l="15661" t="4403" r="10981" b="14780"/>
          <a:stretch>
            <a:fillRect/>
          </a:stretch>
        </p:blipFill>
        <p:spPr bwMode="auto">
          <a:xfrm>
            <a:off x="7391400" y="2438400"/>
            <a:ext cx="1277841" cy="99060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8" name="Рисунок 7" descr="D:\Дима_ШКОЛА\проект здоровье\фото\SDC13072.JPG"/>
          <p:cNvPicPr/>
          <p:nvPr/>
        </p:nvPicPr>
        <p:blipFill>
          <a:blip r:embed="rId7" cstate="print"/>
          <a:srcRect l="16626" t="8136" r="9898" b="7797"/>
          <a:stretch>
            <a:fillRect/>
          </a:stretch>
        </p:blipFill>
        <p:spPr bwMode="auto">
          <a:xfrm>
            <a:off x="7391400" y="533400"/>
            <a:ext cx="1219200" cy="99060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0" y="1828800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Вода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886200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Марилита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6172200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Фанта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6172200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r>
              <a:rPr lang="en-US" dirty="0" smtClean="0"/>
              <a:t>UP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543800" y="373380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Спрайт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17526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Пепси</a:t>
            </a:r>
            <a:endParaRPr lang="ru-RU" dirty="0"/>
          </a:p>
        </p:txBody>
      </p:sp>
      <p:pic>
        <p:nvPicPr>
          <p:cNvPr id="15" name="Рисунок 14" descr="D:\Дима_ШКОЛА\проект здоровье\фото\SDC1307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838200"/>
            <a:ext cx="3200400" cy="25307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209800" y="4971871"/>
            <a:ext cx="5029199" cy="10464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Только в напитках </a:t>
            </a:r>
            <a:r>
              <a:rPr lang="ru-RU" b="1" dirty="0" smtClean="0">
                <a:solidFill>
                  <a:srgbClr val="C00000"/>
                </a:solidFill>
              </a:rPr>
              <a:t>Фанта</a:t>
            </a:r>
            <a:r>
              <a:rPr lang="ru-RU" dirty="0" smtClean="0"/>
              <a:t> и </a:t>
            </a:r>
            <a:r>
              <a:rPr lang="ru-RU" b="1" dirty="0" smtClean="0">
                <a:solidFill>
                  <a:srgbClr val="C00000"/>
                </a:solidFill>
              </a:rPr>
              <a:t>7</a:t>
            </a:r>
            <a:r>
              <a:rPr lang="en-US" b="1" dirty="0" smtClean="0">
                <a:solidFill>
                  <a:srgbClr val="C00000"/>
                </a:solidFill>
              </a:rPr>
              <a:t>UP</a:t>
            </a:r>
            <a:r>
              <a:rPr lang="ru-RU" dirty="0" smtClean="0"/>
              <a:t> печень разложилась немного меньше, чем в других образцах и неприятный запах был слабее.</a:t>
            </a:r>
          </a:p>
          <a:p>
            <a:r>
              <a:rPr lang="ru-RU" sz="800" dirty="0" smtClean="0"/>
              <a:t> </a:t>
            </a:r>
            <a:endParaRPr lang="ru-RU" sz="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362200" y="3657600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Образцы разложившейся в газировке куриной печени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447800"/>
            <a:ext cx="6934200" cy="43304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/>
              <a:t>1. Во всех изученных напитках содержались пищевые добавки, </a:t>
            </a:r>
          </a:p>
          <a:p>
            <a:pPr marL="342900" indent="-342900"/>
            <a:r>
              <a:rPr lang="ru-RU" dirty="0" smtClean="0"/>
              <a:t>вредные для здоровья человека, больше всего – в напитках </a:t>
            </a:r>
          </a:p>
          <a:p>
            <a:pPr marL="342900" indent="-342900"/>
            <a:r>
              <a:rPr lang="ru-RU" dirty="0" smtClean="0"/>
              <a:t>«Медведица», «Пепси макс», «</a:t>
            </a:r>
            <a:r>
              <a:rPr lang="ru-RU" dirty="0" err="1" smtClean="0"/>
              <a:t>Айрн</a:t>
            </a:r>
            <a:r>
              <a:rPr lang="ru-RU" dirty="0" smtClean="0"/>
              <a:t> </a:t>
            </a:r>
            <a:r>
              <a:rPr lang="ru-RU" dirty="0" err="1" smtClean="0"/>
              <a:t>брю</a:t>
            </a:r>
            <a:r>
              <a:rPr lang="ru-RU" dirty="0" smtClean="0"/>
              <a:t>».</a:t>
            </a:r>
          </a:p>
          <a:p>
            <a:pPr>
              <a:lnSpc>
                <a:spcPct val="110000"/>
              </a:lnSpc>
            </a:pPr>
            <a:r>
              <a:rPr lang="ru-RU" dirty="0" smtClean="0"/>
              <a:t>2. В напитках «</a:t>
            </a:r>
            <a:r>
              <a:rPr lang="ru-RU" dirty="0" err="1" smtClean="0"/>
              <a:t>Айрн</a:t>
            </a:r>
            <a:r>
              <a:rPr lang="ru-RU" dirty="0" smtClean="0"/>
              <a:t> </a:t>
            </a:r>
            <a:r>
              <a:rPr lang="ru-RU" dirty="0" err="1" smtClean="0"/>
              <a:t>брю</a:t>
            </a:r>
            <a:r>
              <a:rPr lang="ru-RU" dirty="0" smtClean="0"/>
              <a:t>» и «Медведица» мы обнаружили целый ряд самых </a:t>
            </a:r>
            <a:r>
              <a:rPr lang="ru-RU" b="1" dirty="0" smtClean="0"/>
              <a:t>опасных</a:t>
            </a:r>
            <a:r>
              <a:rPr lang="ru-RU" dirty="0" smtClean="0"/>
              <a:t> </a:t>
            </a:r>
            <a:r>
              <a:rPr lang="ru-RU" b="1" dirty="0" smtClean="0"/>
              <a:t>добавок</a:t>
            </a:r>
            <a:r>
              <a:rPr lang="ru-RU" dirty="0" smtClean="0"/>
              <a:t> – Е110, Е124, Е211. Эти напитки мы пить не рекомендуем.</a:t>
            </a:r>
          </a:p>
          <a:p>
            <a:r>
              <a:rPr lang="ru-RU" dirty="0" smtClean="0"/>
              <a:t>3. Установлено, что самые кислые образцы напитков - Фанта, </a:t>
            </a:r>
          </a:p>
          <a:p>
            <a:r>
              <a:rPr lang="ru-RU" dirty="0" smtClean="0"/>
              <a:t>Пепси, </a:t>
            </a:r>
            <a:r>
              <a:rPr lang="ru-RU" dirty="0" err="1" smtClean="0"/>
              <a:t>Айрн-брю</a:t>
            </a:r>
            <a:r>
              <a:rPr lang="ru-RU" dirty="0" smtClean="0"/>
              <a:t> (они плохо влияют на состояние зубов и костей).</a:t>
            </a:r>
          </a:p>
          <a:p>
            <a:r>
              <a:rPr lang="ru-RU" dirty="0" smtClean="0"/>
              <a:t>4. Максимальное количество примесей было обнаружено в таких напитках, как «Пепси», «Пепси Макс»,  «</a:t>
            </a:r>
            <a:r>
              <a:rPr lang="ru-RU" dirty="0" err="1" smtClean="0"/>
              <a:t>Марилита</a:t>
            </a:r>
            <a:r>
              <a:rPr lang="ru-RU" dirty="0" smtClean="0"/>
              <a:t>», «</a:t>
            </a:r>
            <a:r>
              <a:rPr lang="ru-RU" dirty="0" err="1" smtClean="0"/>
              <a:t>Айрн-брю</a:t>
            </a:r>
            <a:r>
              <a:rPr lang="ru-RU" dirty="0" smtClean="0"/>
              <a:t>»,</a:t>
            </a:r>
          </a:p>
          <a:p>
            <a:r>
              <a:rPr lang="ru-RU" dirty="0" smtClean="0"/>
              <a:t> «</a:t>
            </a:r>
            <a:r>
              <a:rPr lang="ru-RU" dirty="0" err="1" smtClean="0"/>
              <a:t>Фруктайм</a:t>
            </a:r>
            <a:r>
              <a:rPr lang="ru-RU" dirty="0" smtClean="0"/>
              <a:t>» - вещества, содержащиеся в них могут накапливаться в организме человека и «засорять» его.</a:t>
            </a:r>
          </a:p>
          <a:p>
            <a:r>
              <a:rPr lang="ru-RU" dirty="0" smtClean="0"/>
              <a:t>5. Все образцы живой ткани разлагались в газированных напитках, что указывает на то</a:t>
            </a:r>
            <a:r>
              <a:rPr lang="ru-RU" smtClean="0"/>
              <a:t>, что </a:t>
            </a:r>
            <a:r>
              <a:rPr lang="ru-RU" dirty="0" smtClean="0"/>
              <a:t>эти напитки совсем не безопасны для нашего здоровья.</a:t>
            </a:r>
            <a:endParaRPr lang="ru-RU" sz="2000" dirty="0" smtClean="0"/>
          </a:p>
        </p:txBody>
      </p:sp>
      <p:pic>
        <p:nvPicPr>
          <p:cNvPr id="4098" name="Picture 2" descr="D:\Дима_ШКОЛА\проект здоровье\701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6057900"/>
            <a:ext cx="3810000" cy="571500"/>
          </a:xfrm>
          <a:prstGeom prst="rect">
            <a:avLst/>
          </a:prstGeom>
          <a:noFill/>
        </p:spPr>
      </p:pic>
      <p:pic>
        <p:nvPicPr>
          <p:cNvPr id="8" name="Picture 2" descr="D:\Дима_ШКОЛА\проект здоровье\701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762000"/>
            <a:ext cx="3810000" cy="5715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152400"/>
            <a:ext cx="8077200" cy="79216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ВЫВОДЫ</a:t>
            </a:r>
            <a:endParaRPr kumimoji="0" lang="ru-RU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 descr="D:\Дима_ШКОЛА\проект здоровье\701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314450" y="3371850"/>
            <a:ext cx="3810000" cy="571500"/>
          </a:xfrm>
          <a:prstGeom prst="rect">
            <a:avLst/>
          </a:prstGeom>
          <a:noFill/>
        </p:spPr>
      </p:pic>
      <p:pic>
        <p:nvPicPr>
          <p:cNvPr id="12" name="Picture 2" descr="D:\Дима_ШКОЛА\проект здоровье\701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6762750" y="3371850"/>
            <a:ext cx="3810000" cy="5715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09600" y="1524000"/>
            <a:ext cx="8077200" cy="79216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Рекомендации</a:t>
            </a:r>
            <a:endParaRPr kumimoji="0" lang="ru-RU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2514600"/>
            <a:ext cx="79248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Изучив разные газированные напитки я понял, что в них нет ничего полезного, </a:t>
            </a:r>
          </a:p>
          <a:p>
            <a:r>
              <a:rPr lang="ru-RU" dirty="0" smtClean="0"/>
              <a:t>а  большинство из них ещё содержат такие добавки, которые очень вредны</a:t>
            </a:r>
          </a:p>
          <a:p>
            <a:r>
              <a:rPr lang="ru-RU" dirty="0" smtClean="0"/>
              <a:t>для здоровья, особенно для детей.</a:t>
            </a:r>
          </a:p>
          <a:p>
            <a:r>
              <a:rPr lang="ru-RU" dirty="0" smtClean="0"/>
              <a:t>Существуют напитки получше – это обычная вода, чай, какао, молоко, </a:t>
            </a:r>
          </a:p>
          <a:p>
            <a:r>
              <a:rPr lang="ru-RU" dirty="0" smtClean="0"/>
              <a:t>кефир, сок, морс, компот – самые полезные для здоровья напитки.</a:t>
            </a:r>
          </a:p>
          <a:p>
            <a:r>
              <a:rPr lang="ru-RU" dirty="0" smtClean="0"/>
              <a:t>Они тоже вкусные и совсем безопасны как для взрослых, так и для детей.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609600"/>
            <a:ext cx="81912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Наша гипотеза не подтвердилась –  газированные напитки оказались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только бесполезными, но и опасными для нашего здоровья!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4958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4958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419600"/>
            <a:ext cx="206658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 выбранной темы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2438400"/>
            <a:ext cx="4800481" cy="32624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ru-RU" sz="800" dirty="0" smtClean="0"/>
          </a:p>
          <a:p>
            <a:r>
              <a:rPr lang="ru-RU" sz="2000" dirty="0" smtClean="0"/>
              <a:t>Актуальность темы исследования связана</a:t>
            </a:r>
          </a:p>
          <a:p>
            <a:r>
              <a:rPr lang="ru-RU" sz="2000" dirty="0" smtClean="0"/>
              <a:t> с тем, что мы все очень любим пить </a:t>
            </a:r>
          </a:p>
          <a:p>
            <a:r>
              <a:rPr lang="ru-RU" sz="2000" dirty="0" smtClean="0"/>
              <a:t>разные газированные напитки,</a:t>
            </a:r>
          </a:p>
          <a:p>
            <a:r>
              <a:rPr lang="ru-RU" sz="2000" dirty="0" smtClean="0"/>
              <a:t>а родители не всегда разрешают:</a:t>
            </a:r>
          </a:p>
          <a:p>
            <a:r>
              <a:rPr lang="ru-RU" sz="2000" dirty="0" smtClean="0"/>
              <a:t>говорят, что это вредно.</a:t>
            </a:r>
          </a:p>
          <a:p>
            <a:r>
              <a:rPr lang="ru-RU" sz="2000" dirty="0" smtClean="0"/>
              <a:t>Но все напитки такие яркие, ароматные, </a:t>
            </a:r>
          </a:p>
          <a:p>
            <a:r>
              <a:rPr lang="ru-RU" sz="2000" dirty="0" smtClean="0"/>
              <a:t>кажется, что они  совсем не вредные, </a:t>
            </a:r>
          </a:p>
          <a:p>
            <a:r>
              <a:rPr lang="ru-RU" sz="2000" dirty="0" smtClean="0"/>
              <a:t>хотя и пользы, наверное, от них нет. </a:t>
            </a:r>
          </a:p>
          <a:p>
            <a:r>
              <a:rPr lang="ru-RU" sz="2000" dirty="0" smtClean="0"/>
              <a:t>Попробуем узнать об  этом по подробнее.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743200"/>
            <a:ext cx="2819400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3" descr="D:\Дима_ШКОЛА\проект здоровье\718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752600"/>
            <a:ext cx="4762500" cy="1809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5000" y="5029200"/>
            <a:ext cx="5533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внимание!!!!!!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0" name="Picture 6" descr="D:\Дима_ШКОЛА\проект здоровье\00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8100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171" y="2209800"/>
            <a:ext cx="8927829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/>
              <a:t>Булдаков</a:t>
            </a:r>
            <a:r>
              <a:rPr lang="ru-RU" dirty="0" smtClean="0"/>
              <a:t> А.С. Пищевые добавки. Справочник. - Санкт-Петербург, 1996.- 240 с.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Серов Ю.А. Опасные пищевые </a:t>
            </a:r>
            <a:r>
              <a:rPr lang="en-US" dirty="0" smtClean="0"/>
              <a:t>e-</a:t>
            </a:r>
            <a:r>
              <a:rPr lang="ru-RU" dirty="0" smtClean="0"/>
              <a:t>добавки. </a:t>
            </a:r>
            <a:r>
              <a:rPr lang="ru-RU" dirty="0" err="1" smtClean="0"/>
              <a:t>Информ.-справочн</a:t>
            </a:r>
            <a:r>
              <a:rPr lang="ru-RU" dirty="0" smtClean="0"/>
              <a:t>. пособие. – М., 2006 42 с.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Газированная вода - </a:t>
            </a:r>
            <a:r>
              <a:rPr lang="en-US" dirty="0" smtClean="0">
                <a:hlinkClick r:id="rId2"/>
              </a:rPr>
              <a:t>http://www.inmoment.ru/beauty/health-body/gas-cut-water.htm</a:t>
            </a:r>
            <a:endParaRPr lang="ru-RU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Газированные напитки. Пить или не пить? - </a:t>
            </a:r>
            <a:r>
              <a:rPr lang="en-US" dirty="0" smtClean="0">
                <a:hlinkClick r:id="rId3"/>
              </a:rPr>
              <a:t>http://www.med39.ru/article/other/35.html</a:t>
            </a:r>
            <a:endParaRPr lang="ru-RU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Пищевые добавки Е - </a:t>
            </a:r>
            <a:r>
              <a:rPr lang="en-US" dirty="0" smtClean="0">
                <a:hlinkClick r:id="rId4"/>
              </a:rPr>
              <a:t>http://arivera.ru/organic/truth/threat/addition_e.html</a:t>
            </a:r>
            <a:endParaRPr lang="ru-RU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Пищевые добавки -  </a:t>
            </a:r>
            <a:r>
              <a:rPr lang="en-US" dirty="0" smtClean="0">
                <a:hlinkClick r:id="rId5"/>
              </a:rPr>
              <a:t>http://www.prodobavki.com/modules.php?name=ingr_list</a:t>
            </a:r>
            <a:endParaRPr lang="ru-RU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Пищевые добавки - </a:t>
            </a:r>
            <a:r>
              <a:rPr lang="en-US" dirty="0" smtClean="0">
                <a:hlinkClick r:id="rId6"/>
              </a:rPr>
              <a:t>http://dobavkam.net/dobavki</a:t>
            </a:r>
            <a:endParaRPr lang="ru-RU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Полезные и не очень полезные напитки - </a:t>
            </a:r>
            <a:r>
              <a:rPr lang="en-US" dirty="0" smtClean="0">
                <a:hlinkClick r:id="rId7"/>
              </a:rPr>
              <a:t>http://efamily.ru/articles/107/331</a:t>
            </a:r>
            <a:endParaRPr lang="ru-RU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Самые полезные напитки</a:t>
            </a:r>
            <a:r>
              <a:rPr lang="en-US" dirty="0" smtClean="0"/>
              <a:t> </a:t>
            </a:r>
            <a:r>
              <a:rPr lang="ru-RU" dirty="0" smtClean="0"/>
              <a:t>- </a:t>
            </a:r>
            <a:r>
              <a:rPr lang="en-US" dirty="0" smtClean="0">
                <a:hlinkClick r:id="rId8"/>
              </a:rPr>
              <a:t>http://www.calorizator.ru/article/drink/healthy</a:t>
            </a:r>
            <a:endParaRPr lang="ru-RU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Энциклопедия здорового образа жизни  - </a:t>
            </a:r>
            <a:r>
              <a:rPr lang="en-US" dirty="0" smtClean="0">
                <a:hlinkClick r:id="rId9"/>
              </a:rPr>
              <a:t>http://e-kod.ru/e-kod.php</a:t>
            </a:r>
            <a:endParaRPr lang="ru-RU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3400" y="228600"/>
            <a:ext cx="8077200" cy="79216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Список</a:t>
            </a:r>
            <a:r>
              <a:rPr kumimoji="0" lang="ru-RU" sz="4400" b="1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литературы и информационных ресурсов</a:t>
            </a:r>
            <a:endParaRPr kumimoji="0" lang="ru-RU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D:\Дима_ШКОЛА\проект здоровье\7184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0" y="1905000"/>
            <a:ext cx="4762500" cy="1809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14600"/>
            <a:ext cx="8305800" cy="3581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Цель нашей работы </a:t>
            </a:r>
            <a:r>
              <a:rPr lang="ru-RU" sz="2400" dirty="0" smtClean="0"/>
              <a:t>–  установить влияние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/>
              <a:t>газированных напитков на здоровье человека.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500" b="1" dirty="0" smtClean="0">
              <a:solidFill>
                <a:srgbClr val="800080"/>
              </a:solidFill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Задачи исследования: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400" b="1" dirty="0" smtClean="0">
              <a:solidFill>
                <a:srgbClr val="800080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Изучить   состав  газировки по   упаковке.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2. Определить, есть ли в них опасные и запрещенные пищевые добавки.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3. Выявить наличие примесей в напитках, их кислотность и влияние на ткани животных.</a:t>
            </a:r>
          </a:p>
        </p:txBody>
      </p:sp>
      <p:pic>
        <p:nvPicPr>
          <p:cNvPr id="5" name="Picture 3" descr="D:\Дима_ШКОЛА\проект здоровье\718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52600"/>
            <a:ext cx="4762500" cy="180975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и задачи исследования: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D:\Дима_ШКОЛА\проект здоровье\9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667000"/>
            <a:ext cx="2044700" cy="186476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Гипотеза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990600"/>
            <a:ext cx="8153400" cy="1219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</a:t>
            </a:r>
            <a:r>
              <a:rPr lang="ru-RU" sz="2400" b="1" dirty="0" smtClean="0"/>
              <a:t>Я предположил, что от газированных напитков </a:t>
            </a:r>
          </a:p>
          <a:p>
            <a:pPr>
              <a:buNone/>
            </a:pPr>
            <a:r>
              <a:rPr lang="ru-RU" sz="2400" b="1" dirty="0" smtClean="0"/>
              <a:t>       нет ни вреда, ни пользы.</a:t>
            </a:r>
            <a:endParaRPr lang="ru-RU" sz="2400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09600" y="2895600"/>
            <a:ext cx="8229600" cy="3581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                                   План работы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u-RU" sz="2000" dirty="0" smtClean="0"/>
              <a:t>Изучить  литературу о пользе и вреде газированных напитков.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Выбрать напитки для исследования.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u-RU" sz="2000" dirty="0" smtClean="0"/>
              <a:t>Изучить состав этих напитков по этикеткам.</a:t>
            </a:r>
          </a:p>
          <a:p>
            <a:pPr marL="457200" lvl="0" indent="-457200">
              <a:spcBef>
                <a:spcPct val="20000"/>
              </a:spcBef>
              <a:buFont typeface="Arial" pitchFamily="34" charset="0"/>
              <a:buAutoNum type="arabicPeriod"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Определить </a:t>
            </a:r>
            <a:r>
              <a:rPr lang="ru-RU" sz="2000" dirty="0" smtClean="0">
                <a:solidFill>
                  <a:schemeClr val="tx1"/>
                </a:solidFill>
              </a:rPr>
              <a:t>влияние добавок с кодом  «Е»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здоровье человека.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Провести лабораторные исследования на кафедре экологии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МарГУ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/>
              <a:t>        а) проанализировать выбранные напитки на содержание примесей;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б) установить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кислотность напитков;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/>
              <a:t>        в) оценить влияние газированных напитков на ткани живых организмов.</a:t>
            </a:r>
            <a:endParaRPr kumimoji="0" lang="ru-RU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 descr="D:\Дима_ШКОЛА\проект здоровье\718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514600"/>
            <a:ext cx="4762500" cy="180975"/>
          </a:xfrm>
          <a:prstGeom prst="rect">
            <a:avLst/>
          </a:prstGeom>
          <a:noFill/>
        </p:spPr>
      </p:pic>
      <p:pic>
        <p:nvPicPr>
          <p:cNvPr id="7" name="Picture 2" descr="D:\Дима_ШКОЛА\проект здоровье\napitki-13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914400"/>
            <a:ext cx="923925" cy="1295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Методика исследования: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033349"/>
            <a:ext cx="7848600" cy="44319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1. Для исследования брали 10 образцов 1 из них – вода (контроль), а так же газированные напитки: </a:t>
            </a:r>
          </a:p>
          <a:p>
            <a:r>
              <a:rPr lang="ru-RU" sz="2400" b="1" dirty="0" err="1" smtClean="0">
                <a:solidFill>
                  <a:srgbClr val="C00000"/>
                </a:solidFill>
              </a:rPr>
              <a:t>Марилита</a:t>
            </a:r>
            <a:r>
              <a:rPr lang="ru-RU" sz="2400" b="1" dirty="0" smtClean="0">
                <a:solidFill>
                  <a:srgbClr val="C00000"/>
                </a:solidFill>
              </a:rPr>
              <a:t>, Фанта, 7 </a:t>
            </a:r>
            <a:r>
              <a:rPr lang="en-US" sz="2400" b="1" dirty="0" smtClean="0">
                <a:solidFill>
                  <a:srgbClr val="C00000"/>
                </a:solidFill>
              </a:rPr>
              <a:t>UP</a:t>
            </a:r>
            <a:r>
              <a:rPr lang="ru-RU" sz="2400" b="1" dirty="0" smtClean="0">
                <a:solidFill>
                  <a:srgbClr val="C00000"/>
                </a:solidFill>
              </a:rPr>
              <a:t>, Спрайт, Пепси, Пепси Макс, </a:t>
            </a:r>
          </a:p>
          <a:p>
            <a:r>
              <a:rPr lang="ru-RU" sz="2400" b="1" dirty="0" err="1" smtClean="0">
                <a:solidFill>
                  <a:srgbClr val="C00000"/>
                </a:solidFill>
              </a:rPr>
              <a:t>Фруктайм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  <a:r>
              <a:rPr lang="ru-RU" sz="2400" b="1" dirty="0" err="1" smtClean="0">
                <a:solidFill>
                  <a:srgbClr val="C00000"/>
                </a:solidFill>
              </a:rPr>
              <a:t>Айрн-брю</a:t>
            </a:r>
            <a:r>
              <a:rPr lang="ru-RU" sz="2400" b="1" dirty="0" smtClean="0">
                <a:solidFill>
                  <a:srgbClr val="C00000"/>
                </a:solidFill>
              </a:rPr>
              <a:t>, Медведица.</a:t>
            </a:r>
          </a:p>
          <a:p>
            <a:r>
              <a:rPr lang="ru-RU" sz="2400" dirty="0" smtClean="0"/>
              <a:t>2. По этикетке провели изучение их состава.  Если на этикетке не было указаний на добавки </a:t>
            </a:r>
            <a:r>
              <a:rPr lang="ru-RU" sz="2400" b="1" dirty="0" smtClean="0">
                <a:solidFill>
                  <a:srgbClr val="C00000"/>
                </a:solidFill>
              </a:rPr>
              <a:t>Е</a:t>
            </a:r>
            <a:r>
              <a:rPr lang="ru-RU" sz="2400" dirty="0" smtClean="0"/>
              <a:t>, а были только названия, мы устанавливали их код по литературным данным.</a:t>
            </a:r>
          </a:p>
          <a:p>
            <a:r>
              <a:rPr lang="ru-RU" sz="2400" dirty="0" smtClean="0"/>
              <a:t>3. По таблице пищевых добавок определили их опасность и влияние на здоровье человека.</a:t>
            </a:r>
          </a:p>
          <a:p>
            <a:r>
              <a:rPr lang="ru-RU" sz="2400" dirty="0" smtClean="0"/>
              <a:t>4. Провели лабораторные исследования.</a:t>
            </a:r>
          </a:p>
          <a:p>
            <a:endParaRPr lang="ru-RU" dirty="0"/>
          </a:p>
        </p:txBody>
      </p:sp>
      <p:pic>
        <p:nvPicPr>
          <p:cNvPr id="1027" name="Picture 3" descr="D:\Дима_ШКОЛА\проект здоровье\718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447800"/>
            <a:ext cx="4762500" cy="180975"/>
          </a:xfrm>
          <a:prstGeom prst="rect">
            <a:avLst/>
          </a:prstGeom>
          <a:noFill/>
        </p:spPr>
      </p:pic>
      <p:pic>
        <p:nvPicPr>
          <p:cNvPr id="2050" name="Picture 2" descr="D:\Дима_ШКОЛА\проект здоровье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5410200"/>
            <a:ext cx="1295400" cy="85890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има_ШКОЛА\проект здоровье\1254655026_38416425_a7ce4676ca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1981200" cy="264160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267200"/>
            <a:ext cx="2286000" cy="170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124200" y="381000"/>
            <a:ext cx="5486400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solidFill>
                  <a:srgbClr val="C00000"/>
                </a:solidFill>
              </a:rPr>
              <a:t>Газированная вода (газировка) </a:t>
            </a:r>
            <a:r>
              <a:rPr lang="ru-RU" dirty="0" smtClean="0"/>
              <a:t>– это прохладительный напиток из ароматизированной сладкой воды, насыщенной углекислым газом. Газированная вода может быть слабо, </a:t>
            </a:r>
            <a:r>
              <a:rPr lang="ru-RU" dirty="0" err="1" smtClean="0"/>
              <a:t>среднe</a:t>
            </a:r>
            <a:r>
              <a:rPr lang="ru-RU" dirty="0" smtClean="0"/>
              <a:t> и сильно газированной.</a:t>
            </a:r>
          </a:p>
          <a:p>
            <a:pPr indent="457200"/>
            <a:r>
              <a:rPr lang="ru-RU" dirty="0" smtClean="0"/>
              <a:t>Доказано, что газировка может причинять вред здоровью. Врачи рекомендуют не пить ее маленьким детям, беременным и кормящим женщинам, а также людям, имеющим заболевания желудочно-кишечного тракта и страдающим ожирением и аллергией.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3767078"/>
            <a:ext cx="533400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/>
            <a:r>
              <a:rPr lang="ru-RU" dirty="0" smtClean="0"/>
              <a:t>В газировке содержится очень много сахара - до пяти ложек на стакан. Это может вызвать серьезные проблемы со здоровьем (ожирение у детей и взрослых, сахарный диабет и др.).</a:t>
            </a:r>
          </a:p>
          <a:p>
            <a:pPr indent="457200"/>
            <a:r>
              <a:rPr lang="ru-RU" dirty="0" smtClean="0"/>
              <a:t>Газ, содержащийся в них вызывает проблемы с пищеварением, вздутие живота.</a:t>
            </a:r>
          </a:p>
          <a:p>
            <a:pPr indent="457200"/>
            <a:r>
              <a:rPr lang="ru-RU" dirty="0" smtClean="0"/>
              <a:t>Также здесь есть красители и </a:t>
            </a:r>
            <a:r>
              <a:rPr lang="ru-RU" dirty="0" err="1" smtClean="0"/>
              <a:t>ароматизаторы</a:t>
            </a:r>
            <a:r>
              <a:rPr lang="ru-RU" dirty="0" smtClean="0"/>
              <a:t>,</a:t>
            </a:r>
          </a:p>
          <a:p>
            <a:r>
              <a:rPr lang="ru-RU" dirty="0" smtClean="0"/>
              <a:t>они дают большую нагрузку на печень, приводят к аллергическим реакциям (от насморка и сыпи до бронхиальной астмы). 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4572000" cy="28315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800" dirty="0" smtClean="0"/>
          </a:p>
          <a:p>
            <a:pPr indent="457200"/>
            <a:r>
              <a:rPr lang="ru-RU" dirty="0" smtClean="0"/>
              <a:t>Газированные напитки содержат различные кислоты, избыток сахара, всё это оказывает негативное влияние на эмаль зубов и  это приводит к появлению кариеса.</a:t>
            </a:r>
          </a:p>
          <a:p>
            <a:pPr indent="457200"/>
            <a:r>
              <a:rPr lang="ru-RU" dirty="0" smtClean="0"/>
              <a:t>В газировке содержатся консерванты -  например, лимонная или ортофосфорная кислота. Они приводят к раздражению желудка, это может даже вызвать появление язвы.</a:t>
            </a:r>
          </a:p>
          <a:p>
            <a:endParaRPr lang="ru-RU" sz="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962400"/>
            <a:ext cx="23812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990600"/>
            <a:ext cx="23717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67200" y="3505200"/>
            <a:ext cx="4572000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7200"/>
            <a:r>
              <a:rPr lang="ru-RU" dirty="0" smtClean="0"/>
              <a:t>Кислоты также вымывают кальций и становятся причиной заболевания костей. </a:t>
            </a:r>
          </a:p>
          <a:p>
            <a:pPr indent="457200"/>
            <a:r>
              <a:rPr lang="ru-RU" dirty="0" smtClean="0"/>
              <a:t>Практически во всех газированных напитках содержится </a:t>
            </a:r>
            <a:r>
              <a:rPr lang="ru-RU" dirty="0" err="1" smtClean="0"/>
              <a:t>бензоат</a:t>
            </a:r>
            <a:r>
              <a:rPr lang="ru-RU" dirty="0" smtClean="0"/>
              <a:t> натрия. Взаимодействуя с витамином С он выделяет бензол, который является канцерогеном – это может стать причиной рака!</a:t>
            </a:r>
          </a:p>
          <a:p>
            <a:pPr indent="457200"/>
            <a:r>
              <a:rPr lang="ru-RU" dirty="0" smtClean="0"/>
              <a:t>Таким образом, в газированных напитках очень много разных пищевых добавок, узнаем поподробнее как они могут повлиять на нас.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81000" y="381000"/>
            <a:ext cx="4648200" cy="30931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Пищевые добавки используются давно, сначала это были всем известные специи — соль, сахар, уксус, травы.</a:t>
            </a:r>
          </a:p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С развитием химии</a:t>
            </a:r>
          </a:p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 появилось множество</a:t>
            </a:r>
          </a:p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 искусственных пищевых добавок, которые на этикетках продуктов обозначаются буквенные кодом Е.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838200"/>
            <a:ext cx="20574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 descr="D:\Дима_ШКОЛА\проект здоровье\edaa-35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295400"/>
            <a:ext cx="790575" cy="1143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038600" y="4419600"/>
            <a:ext cx="4572000" cy="17302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Буква «Е» на этикетке состава того или иного продукта питания обозначает соответствие европейскому стандарту питания, а цифровой индекс — сам вид добавки.</a:t>
            </a:r>
            <a:endParaRPr lang="ru-RU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 b="24892"/>
          <a:stretch>
            <a:fillRect/>
          </a:stretch>
        </p:blipFill>
        <p:spPr bwMode="auto">
          <a:xfrm>
            <a:off x="762000" y="4648200"/>
            <a:ext cx="2879201" cy="149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D:\Дима_ШКОЛА\проект здоровье\E-dobavk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81000"/>
            <a:ext cx="5562600" cy="58213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1905000"/>
            <a:ext cx="2667000" cy="29854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таблице вредных </a:t>
            </a:r>
          </a:p>
          <a:p>
            <a:pPr algn="ctr"/>
            <a:r>
              <a:rPr lang="ru-RU" dirty="0" smtClean="0"/>
              <a:t> пищевых добавок</a:t>
            </a:r>
          </a:p>
          <a:p>
            <a:pPr algn="ctr"/>
            <a:r>
              <a:rPr lang="ru-RU" dirty="0" smtClean="0"/>
              <a:t>мы решили узнать,</a:t>
            </a:r>
          </a:p>
          <a:p>
            <a:pPr algn="ctr"/>
            <a:r>
              <a:rPr lang="ru-RU" dirty="0" smtClean="0"/>
              <a:t>какие из них есть в</a:t>
            </a:r>
          </a:p>
          <a:p>
            <a:pPr algn="ctr"/>
            <a:r>
              <a:rPr lang="ru-RU" dirty="0" smtClean="0"/>
              <a:t>наших напитках и</a:t>
            </a:r>
          </a:p>
          <a:p>
            <a:pPr algn="ctr"/>
            <a:r>
              <a:rPr lang="ru-RU" dirty="0" smtClean="0"/>
              <a:t>не опасны ли они,  </a:t>
            </a:r>
          </a:p>
          <a:p>
            <a:pPr algn="ctr"/>
            <a:r>
              <a:rPr lang="ru-RU" dirty="0" smtClean="0"/>
              <a:t>а по справочнику дополнительно</a:t>
            </a:r>
          </a:p>
          <a:p>
            <a:pPr algn="ctr"/>
            <a:r>
              <a:rPr lang="ru-RU" dirty="0" smtClean="0"/>
              <a:t>узнали их влияние на </a:t>
            </a:r>
          </a:p>
          <a:p>
            <a:pPr algn="ctr"/>
            <a:r>
              <a:rPr lang="ru-RU" dirty="0" smtClean="0"/>
              <a:t>здоровье человека.</a:t>
            </a:r>
          </a:p>
          <a:p>
            <a:endParaRPr lang="ru-RU" sz="8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1625</Words>
  <PresentationFormat>Экран (4:3)</PresentationFormat>
  <Paragraphs>173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Слайд 1</vt:lpstr>
      <vt:lpstr>Актуальность выбранной темы</vt:lpstr>
      <vt:lpstr>Цель и задачи исследования:</vt:lpstr>
      <vt:lpstr>Гипотеза</vt:lpstr>
      <vt:lpstr>Методика исследования:</vt:lpstr>
      <vt:lpstr>Слайд 6</vt:lpstr>
      <vt:lpstr>Слайд 7</vt:lpstr>
      <vt:lpstr>Слайд 8</vt:lpstr>
      <vt:lpstr>Слайд 9</vt:lpstr>
      <vt:lpstr>Слайд 10</vt:lpstr>
      <vt:lpstr>Слайд 11</vt:lpstr>
      <vt:lpstr>Узнаем, как могут повлиять  другие добавки на наше здоровье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Чипсы и кириешки – вред или польза?</dc:title>
  <cp:lastModifiedBy>USER</cp:lastModifiedBy>
  <cp:revision>132</cp:revision>
  <dcterms:modified xsi:type="dcterms:W3CDTF">2010-12-11T09:56:02Z</dcterms:modified>
</cp:coreProperties>
</file>